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540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E55C-0DFA-4168-B1C6-BA601E4C11A9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73E67-C0C9-4C56-BF79-CC96FF52CD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E55C-0DFA-4168-B1C6-BA601E4C11A9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73E67-C0C9-4C56-BF79-CC96FF52CD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E55C-0DFA-4168-B1C6-BA601E4C11A9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73E67-C0C9-4C56-BF79-CC96FF52CD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E55C-0DFA-4168-B1C6-BA601E4C11A9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73E67-C0C9-4C56-BF79-CC96FF52CD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E55C-0DFA-4168-B1C6-BA601E4C11A9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73E67-C0C9-4C56-BF79-CC96FF52CD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E55C-0DFA-4168-B1C6-BA601E4C11A9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73E67-C0C9-4C56-BF79-CC96FF52CD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E55C-0DFA-4168-B1C6-BA601E4C11A9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73E67-C0C9-4C56-BF79-CC96FF52CD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E55C-0DFA-4168-B1C6-BA601E4C11A9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F73E67-C0C9-4C56-BF79-CC96FF52CD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E55C-0DFA-4168-B1C6-BA601E4C11A9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73E67-C0C9-4C56-BF79-CC96FF52CD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E55C-0DFA-4168-B1C6-BA601E4C11A9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0F73E67-C0C9-4C56-BF79-CC96FF52CD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806E55C-0DFA-4168-B1C6-BA601E4C11A9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73E67-C0C9-4C56-BF79-CC96FF52CD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806E55C-0DFA-4168-B1C6-BA601E4C11A9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0F73E67-C0C9-4C56-BF79-CC96FF52CD1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980728"/>
            <a:ext cx="6480048" cy="230124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  <a:ea typeface="Batang" pitchFamily="18" charset="-127"/>
                <a:cs typeface="Andalus" pitchFamily="18" charset="-78"/>
              </a:rPr>
              <a:t>Памятка информационной безопасности для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  <a:ea typeface="Batang" pitchFamily="18" charset="-127"/>
                <a:cs typeface="Andalus" pitchFamily="18" charset="-78"/>
              </a:rPr>
              <a:t>молодёжи</a:t>
            </a:r>
            <a:endParaRPr lang="ru-RU" dirty="0">
              <a:solidFill>
                <a:schemeClr val="bg2">
                  <a:lumMod val="50000"/>
                </a:schemeClr>
              </a:solidFill>
              <a:latin typeface="Arial Black" pitchFamily="34" charset="0"/>
              <a:ea typeface="Batang" pitchFamily="18" charset="-127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9411816" cy="1070992"/>
          </a:xfrm>
        </p:spPr>
        <p:txBody>
          <a:bodyPr/>
          <a:lstStyle/>
          <a:p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Запрещается:</a:t>
            </a:r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base"/>
            <a:r>
              <a:rPr lang="ru-RU" b="1" dirty="0" smtClean="0">
                <a:solidFill>
                  <a:schemeClr val="tx1">
                    <a:lumMod val="50000"/>
                  </a:schemeClr>
                </a:solidFill>
              </a:rPr>
              <a:t>1. Всем подряд сообщать свою частную информацию (настоящие имя, фамилию, телефон, адрес, название учебного заведения, а также фотографии свои, своей семьи и друзей);</a:t>
            </a:r>
          </a:p>
          <a:p>
            <a:pPr fontAlgn="base"/>
            <a:r>
              <a:rPr lang="ru-RU" b="1" dirty="0" smtClean="0">
                <a:solidFill>
                  <a:schemeClr val="tx1">
                    <a:lumMod val="50000"/>
                  </a:schemeClr>
                </a:solidFill>
              </a:rPr>
              <a:t>2. Открывать вложенные файлы электронной почты, когда не знаешь отправителя;</a:t>
            </a:r>
          </a:p>
          <a:p>
            <a:pPr fontAlgn="base"/>
            <a:r>
              <a:rPr lang="ru-RU" b="1" dirty="0" smtClean="0">
                <a:solidFill>
                  <a:schemeClr val="tx1">
                    <a:lumMod val="50000"/>
                  </a:schemeClr>
                </a:solidFill>
              </a:rPr>
              <a:t>3. Грубить, придираться, оказывать давление - вести себя невежливо и агрессивно в сети;</a:t>
            </a:r>
          </a:p>
          <a:p>
            <a:pPr fontAlgn="base"/>
            <a:r>
              <a:rPr lang="ru-RU" b="1" dirty="0" smtClean="0">
                <a:solidFill>
                  <a:schemeClr val="tx1">
                    <a:lumMod val="50000"/>
                  </a:schemeClr>
                </a:solidFill>
              </a:rPr>
              <a:t>4. Не распоряжайся деньгами твоей семьи без разрешения старших - всегда ставь в известность родителей;</a:t>
            </a:r>
          </a:p>
          <a:p>
            <a:pPr fontAlgn="base"/>
            <a:r>
              <a:rPr lang="ru-RU" b="1" dirty="0" smtClean="0">
                <a:solidFill>
                  <a:schemeClr val="tx1">
                    <a:lumMod val="50000"/>
                  </a:schemeClr>
                </a:solidFill>
              </a:rPr>
              <a:t>5. Не встречайся с Интернет- знакомыми в реальной жизни - посоветуйся со взрослым человеком, которому доверяешь.</a:t>
            </a:r>
          </a:p>
          <a:p>
            <a:endParaRPr lang="ru-RU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Осторожно:</a:t>
            </a:r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base"/>
            <a:r>
              <a:rPr lang="ru-RU" b="1" dirty="0" smtClean="0">
                <a:solidFill>
                  <a:schemeClr val="tx1">
                    <a:lumMod val="65000"/>
                  </a:schemeClr>
                </a:solidFill>
              </a:rPr>
              <a:t>1. Не все пишут правду. Читаешь о себе неправду в Интернете - сообщи об этом своим родителям или опекунам;</a:t>
            </a:r>
          </a:p>
          <a:p>
            <a:pPr fontAlgn="base"/>
            <a:r>
              <a:rPr lang="ru-RU" b="1" dirty="0" smtClean="0">
                <a:solidFill>
                  <a:schemeClr val="tx1">
                    <a:lumMod val="65000"/>
                  </a:schemeClr>
                </a:solidFill>
              </a:rPr>
              <a:t>2. Приглашают переписываться, играть, обмениваться - проверь, нет ли подвоха;</a:t>
            </a:r>
          </a:p>
          <a:p>
            <a:pPr fontAlgn="base"/>
            <a:r>
              <a:rPr lang="ru-RU" b="1" dirty="0" smtClean="0">
                <a:solidFill>
                  <a:schemeClr val="tx1">
                    <a:lumMod val="65000"/>
                  </a:schemeClr>
                </a:solidFill>
              </a:rPr>
              <a:t>3. Незаконное копирование файлов в Интернете - воровство;</a:t>
            </a:r>
          </a:p>
          <a:p>
            <a:pPr fontAlgn="base"/>
            <a:r>
              <a:rPr lang="ru-RU" b="1" dirty="0" smtClean="0">
                <a:solidFill>
                  <a:schemeClr val="tx1">
                    <a:lumMod val="65000"/>
                  </a:schemeClr>
                </a:solidFill>
              </a:rPr>
              <a:t>4. Всегда рассказывай взрослым о проблемах в сети - они всегда помогут;</a:t>
            </a:r>
          </a:p>
          <a:p>
            <a:pPr fontAlgn="base"/>
            <a:r>
              <a:rPr lang="ru-RU" b="1" dirty="0" smtClean="0">
                <a:solidFill>
                  <a:schemeClr val="tx1">
                    <a:lumMod val="65000"/>
                  </a:schemeClr>
                </a:solidFill>
              </a:rPr>
              <a:t>5. Используй настройки безопасности и приватности, чтобы не потерять свои </a:t>
            </a:r>
            <a:r>
              <a:rPr lang="ru-RU" b="1" dirty="0" err="1" smtClean="0">
                <a:solidFill>
                  <a:schemeClr val="tx1">
                    <a:lumMod val="65000"/>
                  </a:schemeClr>
                </a:solidFill>
              </a:rPr>
              <a:t>аккаунты</a:t>
            </a:r>
            <a:r>
              <a:rPr lang="ru-RU" b="1" dirty="0" smtClean="0">
                <a:solidFill>
                  <a:schemeClr val="tx1">
                    <a:lumMod val="65000"/>
                  </a:schemeClr>
                </a:solidFill>
              </a:rPr>
              <a:t> в </a:t>
            </a:r>
            <a:r>
              <a:rPr lang="ru-RU" b="1" dirty="0" err="1" smtClean="0">
                <a:solidFill>
                  <a:schemeClr val="tx1">
                    <a:lumMod val="65000"/>
                  </a:schemeClr>
                </a:solidFill>
              </a:rPr>
              <a:t>соцсетях</a:t>
            </a:r>
            <a:r>
              <a:rPr lang="ru-RU" b="1" dirty="0" smtClean="0">
                <a:solidFill>
                  <a:schemeClr val="tx1">
                    <a:lumMod val="65000"/>
                  </a:schemeClr>
                </a:solidFill>
              </a:rPr>
              <a:t> и других порталах.</a:t>
            </a:r>
          </a:p>
          <a:p>
            <a:endParaRPr lang="ru-RU" dirty="0">
              <a:solidFill>
                <a:schemeClr val="tx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7529264" cy="1143000"/>
          </a:xfrm>
        </p:spPr>
        <p:txBody>
          <a:bodyPr/>
          <a:lstStyle/>
          <a:p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Можно</a:t>
            </a:r>
            <a:r>
              <a:rPr lang="ru-RU" dirty="0" smtClean="0">
                <a:latin typeface="Batang" pitchFamily="18" charset="-127"/>
                <a:ea typeface="Batang" pitchFamily="18" charset="-127"/>
              </a:rPr>
              <a:t>:</a:t>
            </a:r>
            <a:endParaRPr lang="ru-RU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 fontAlgn="base"/>
            <a:r>
              <a:rPr lang="ru-RU" b="1" dirty="0" smtClean="0">
                <a:solidFill>
                  <a:schemeClr val="tx1">
                    <a:lumMod val="50000"/>
                  </a:schemeClr>
                </a:solidFill>
              </a:rPr>
              <a:t>1. </a:t>
            </a:r>
            <a:r>
              <a:rPr lang="ru-RU" b="1" u="sng" dirty="0" smtClean="0">
                <a:solidFill>
                  <a:schemeClr val="tx1">
                    <a:lumMod val="50000"/>
                  </a:schemeClr>
                </a:solidFill>
              </a:rPr>
              <a:t>Уважай других пользователей</a:t>
            </a:r>
            <a:r>
              <a:rPr lang="ru-RU" b="1" dirty="0" smtClean="0">
                <a:solidFill>
                  <a:schemeClr val="tx1">
                    <a:lumMod val="50000"/>
                  </a:schemeClr>
                </a:solidFill>
              </a:rPr>
              <a:t>;</a:t>
            </a:r>
          </a:p>
          <a:p>
            <a:pPr algn="just" fontAlgn="base"/>
            <a:r>
              <a:rPr lang="ru-RU" b="1" dirty="0" smtClean="0">
                <a:solidFill>
                  <a:schemeClr val="tx1">
                    <a:lumMod val="50000"/>
                  </a:schemeClr>
                </a:solidFill>
              </a:rPr>
              <a:t>2. Пользуешься </a:t>
            </a:r>
            <a:r>
              <a:rPr lang="ru-RU" b="1" dirty="0" err="1" smtClean="0">
                <a:solidFill>
                  <a:schemeClr val="tx1">
                    <a:lumMod val="50000"/>
                  </a:schemeClr>
                </a:solidFill>
              </a:rPr>
              <a:t>Интернет-источником</a:t>
            </a:r>
            <a:r>
              <a:rPr lang="ru-RU" b="1" dirty="0" smtClean="0">
                <a:solidFill>
                  <a:schemeClr val="tx1">
                    <a:lumMod val="50000"/>
                  </a:schemeClr>
                </a:solidFill>
              </a:rPr>
              <a:t> - делай ссылку на него;</a:t>
            </a:r>
          </a:p>
          <a:p>
            <a:pPr algn="just" fontAlgn="base"/>
            <a:r>
              <a:rPr lang="ru-RU" b="1" dirty="0" smtClean="0">
                <a:solidFill>
                  <a:schemeClr val="tx1">
                    <a:lumMod val="50000"/>
                  </a:schemeClr>
                </a:solidFill>
              </a:rPr>
              <a:t>3. Открывай только те ссылки, в которых уверен;</a:t>
            </a:r>
          </a:p>
          <a:p>
            <a:pPr algn="just" fontAlgn="base"/>
            <a:r>
              <a:rPr lang="ru-RU" b="1" dirty="0" smtClean="0">
                <a:solidFill>
                  <a:schemeClr val="tx1">
                    <a:lumMod val="50000"/>
                  </a:schemeClr>
                </a:solidFill>
              </a:rPr>
              <a:t>4. Обращаться за помощью - родители, опекуны и администрация сайтов всегда помогут;</a:t>
            </a:r>
          </a:p>
          <a:p>
            <a:pPr algn="just" fontAlgn="base"/>
            <a:r>
              <a:rPr lang="ru-RU" b="1" i="1" dirty="0" smtClean="0">
                <a:solidFill>
                  <a:schemeClr val="tx1">
                    <a:lumMod val="50000"/>
                  </a:schemeClr>
                </a:solidFill>
              </a:rPr>
              <a:t>ИНФОРМАЦИОННАЯ ПАМЯТКА ДЛЯ ОБУЧАЮЩИХСЯ ПО ИСПОЛЬЗОВАНИЮ СОЦИАЛЬНЫХ СЕТЕЙ </a:t>
            </a:r>
            <a:r>
              <a:rPr lang="ru-RU" b="1" dirty="0" smtClean="0">
                <a:solidFill>
                  <a:schemeClr val="tx1">
                    <a:lumMod val="50000"/>
                  </a:schemeClr>
                </a:solidFill>
              </a:rPr>
              <a:t>Социальные сети активно входят в нашу жизнь, многие люди работают и живут там постоянно, а в </a:t>
            </a:r>
            <a:r>
              <a:rPr lang="ru-RU" b="1" dirty="0" err="1" smtClean="0">
                <a:solidFill>
                  <a:schemeClr val="tx1">
                    <a:lumMod val="50000"/>
                  </a:schemeClr>
                </a:solidFill>
              </a:rPr>
              <a:t>Facebook</a:t>
            </a:r>
            <a:r>
              <a:rPr lang="ru-RU" b="1" dirty="0" smtClean="0">
                <a:solidFill>
                  <a:schemeClr val="tx1">
                    <a:lumMod val="50000"/>
                  </a:schemeClr>
                </a:solidFill>
              </a:rPr>
              <a:t> уже зарегистрирован миллиард человек, что является одной седьмой всех жителей планеты. Многие пользователи не понимают, что информация, размещенная ими в социальных сетях, может быть найдена и использована кем угодно, в том числе не обязательно с благими намерениями.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Основные советы по безопасности в социальных сетях:</a:t>
            </a:r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492896"/>
            <a:ext cx="7385248" cy="3633267"/>
          </a:xfrm>
        </p:spPr>
        <p:txBody>
          <a:bodyPr>
            <a:normAutofit fontScale="40000" lnSpcReduction="20000"/>
          </a:bodyPr>
          <a:lstStyle/>
          <a:p>
            <a:pPr fontAlgn="base"/>
            <a:r>
              <a:rPr lang="ru-RU" b="1" u="sng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1. Ограничь список друзей. У тебя в друзьях не должно быть случайных и незнакомых людей;</a:t>
            </a:r>
          </a:p>
          <a:p>
            <a:pPr fontAlgn="base"/>
            <a:r>
              <a:rPr lang="ru-RU" b="1" u="sng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2. Защищай свою частную жизнь. Не указывай пароли, телефоны, адреса, дату твоего рождения и другую личную информацию. Злоумышленники могут использовать даже информацию о том, как ты планируешь провести свободное время;</a:t>
            </a:r>
          </a:p>
          <a:p>
            <a:pPr fontAlgn="base"/>
            <a:r>
              <a:rPr lang="ru-RU" b="1" u="sng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3. Защищай свою репутацию - держи ее в чистоте и задавай себе вопрос: хотел бы ты, чтобы другие пользователи видели, что ты загружаешь? Подумай, прежде чем что-то опубликовать, написать и загрузить;</a:t>
            </a:r>
          </a:p>
          <a:p>
            <a:pPr fontAlgn="base"/>
            <a:r>
              <a:rPr lang="ru-RU" b="1" u="sng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4. Если ты говоришь с людьми, которых не знаешь, не используй свое реальное имя и другую личную информации: имя, место жительства, место учебы и прочее;</a:t>
            </a:r>
          </a:p>
          <a:p>
            <a:pPr fontAlgn="base"/>
            <a:r>
              <a:rPr lang="ru-RU" b="1" u="sng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5. Избегай размещения фотографий в Интернете, где ты изображен на местности, по которой можно определить твое местоположение;</a:t>
            </a:r>
          </a:p>
          <a:p>
            <a:pPr fontAlgn="base"/>
            <a:r>
              <a:rPr lang="ru-RU" b="1" u="sng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6. При регистрации в социальной сети необходимо использовать сложные пароли, состоящие из букв и цифр и с количеством знаков не менее 8;</a:t>
            </a:r>
          </a:p>
          <a:p>
            <a:pPr fontAlgn="base"/>
            <a:r>
              <a:rPr lang="ru-RU" b="1" u="sng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7. Для социальной сети, почты и других сайтов необходимо использовать разные пароли. Тогда, если тебя взлома</a:t>
            </a:r>
            <a:r>
              <a:rPr lang="ru-RU" b="1" u="sng" dirty="0" smtClean="0"/>
              <a:t>ют, то злоумышленники получат доступ только к одному месту, а не во все сразу.</a:t>
            </a:r>
          </a:p>
          <a:p>
            <a:r>
              <a:rPr lang="ru-RU" b="1" u="sng" dirty="0" smtClean="0"/>
              <a:t/>
            </a:r>
            <a:br>
              <a:rPr lang="ru-RU" b="1" u="sng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Кибербуллинг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 или виртуальное издевательство: </a:t>
            </a:r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564904"/>
            <a:ext cx="7529264" cy="3561259"/>
          </a:xfrm>
        </p:spPr>
        <p:txBody>
          <a:bodyPr>
            <a:normAutofit fontScale="25000" lnSpcReduction="20000"/>
          </a:bodyPr>
          <a:lstStyle/>
          <a:p>
            <a:pPr fontAlgn="base"/>
            <a:r>
              <a:rPr lang="ru-RU" sz="4800" b="1" u="sng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Кибербуллинг</a:t>
            </a:r>
            <a:r>
              <a:rPr lang="ru-RU" sz="4800" b="1" u="sng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48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- преследование сообщениями, содержащими оскорбления, агрессию, запугивание; хулиганство; социальное бойкотирование с помощью различных </a:t>
            </a:r>
            <a:r>
              <a:rPr lang="ru-RU" sz="48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интернет-сервисов</a:t>
            </a:r>
            <a:r>
              <a:rPr lang="ru-RU" sz="48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.</a:t>
            </a:r>
          </a:p>
          <a:p>
            <a:pPr fontAlgn="base"/>
            <a:r>
              <a:rPr lang="ru-RU" sz="48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Основные советы по борьбе с </a:t>
            </a:r>
            <a:r>
              <a:rPr lang="ru-RU" sz="48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кибербуллингом</a:t>
            </a:r>
            <a:r>
              <a:rPr lang="ru-RU" sz="48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:</a:t>
            </a:r>
          </a:p>
          <a:p>
            <a:pPr fontAlgn="base"/>
            <a:r>
              <a:rPr lang="ru-RU" sz="48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1. Не бросайся в бой. Лучший способ: посоветоваться как себя вести и, если нет того, к кому можно обратиться, то вначале нужно успокоиться. Если ты начнешь отвечать оскорблениями на оскорбления, то только еще больше разожжешь конфликт;</a:t>
            </a:r>
          </a:p>
          <a:p>
            <a:pPr fontAlgn="base"/>
            <a:r>
              <a:rPr lang="ru-RU" sz="48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2. Управляй своей </a:t>
            </a:r>
            <a:r>
              <a:rPr lang="ru-RU" sz="48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киберрепутацией</a:t>
            </a:r>
            <a:r>
              <a:rPr lang="ru-RU" sz="48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;</a:t>
            </a:r>
          </a:p>
          <a:p>
            <a:pPr fontAlgn="base"/>
            <a:r>
              <a:rPr lang="ru-RU" sz="48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3. Анонимность в сети мнимая. </a:t>
            </a:r>
            <a:r>
              <a:rPr lang="ru-RU" sz="4800" b="1" u="sng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Существуют способы выяснить, кто стоит за анонимным </a:t>
            </a:r>
            <a:r>
              <a:rPr lang="ru-RU" sz="4800" b="1" u="sng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аккаунтом</a:t>
            </a:r>
            <a:r>
              <a:rPr lang="ru-RU" sz="4800" b="1" u="sng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;</a:t>
            </a:r>
            <a:endParaRPr lang="ru-RU" sz="4800" b="1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fontAlgn="base"/>
            <a:r>
              <a:rPr lang="ru-RU" sz="48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4. Не стоит вести хулиганский образ виртуальной жизни. Интернет фиксирует все твои действия и сохраняет их. Удалить их будет крайне затруднительно;</a:t>
            </a:r>
          </a:p>
          <a:p>
            <a:pPr fontAlgn="base"/>
            <a:r>
              <a:rPr lang="ru-RU" sz="48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5. Соблюдай свою виртуальную честь смолоду;</a:t>
            </a:r>
          </a:p>
          <a:p>
            <a:pPr fontAlgn="base"/>
            <a:r>
              <a:rPr lang="ru-RU" sz="48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6. Игнорируй единичный негатив. Одноразовые оскорбительные сообщения лучше игнорировать. Обычно агрессия прекращается на начальной стадии;</a:t>
            </a:r>
          </a:p>
          <a:p>
            <a:pPr fontAlgn="base"/>
            <a:r>
              <a:rPr lang="ru-RU" sz="48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7. </a:t>
            </a:r>
            <a:r>
              <a:rPr lang="ru-RU" sz="48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Бан</a:t>
            </a:r>
            <a:r>
              <a:rPr lang="ru-RU" sz="48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агрессора. В программах обмена мгновенными сообщениями, в социальных сетях есть возможность блокировки отправки сообщений с определенных адресов;</a:t>
            </a:r>
          </a:p>
          <a:p>
            <a:pPr fontAlgn="base"/>
            <a:r>
              <a:rPr lang="ru-RU" sz="48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8. </a:t>
            </a:r>
            <a:r>
              <a:rPr lang="ru-RU" sz="4800" b="1" u="sng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Если ты свидетель </a:t>
            </a:r>
            <a:r>
              <a:rPr lang="ru-RU" sz="4800" b="1" u="sng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кибербуллинга</a:t>
            </a:r>
            <a:r>
              <a:rPr lang="ru-RU" sz="4800" b="1" u="sng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. Твои действия:</a:t>
            </a:r>
            <a:r>
              <a:rPr lang="ru-RU" sz="48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 выступить против преследователя, показать ему, что его действия оцениваются негативно, поддержать жертву, которой нужна психологическая помощь, сообщить о факте агрессивного поведения в сети</a:t>
            </a:r>
            <a:r>
              <a:rPr lang="ru-RU" sz="37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.</a:t>
            </a:r>
          </a:p>
          <a:p>
            <a:pPr fontAlgn="base"/>
            <a:r>
              <a:rPr lang="ru-RU" sz="37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Общие правила для родителей:</a:t>
            </a:r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600" dirty="0" smtClean="0">
                <a:solidFill>
                  <a:schemeClr val="tx1">
                    <a:lumMod val="75000"/>
                  </a:schemeClr>
                </a:solidFill>
              </a:rPr>
              <a:t>Независимо от возраста ребенка используйте программное обеспечение, помогающее фильтровать и контролировать информацию, но не полагайтесь полностью на него. Ваше внимание к ребенку - главный метод защиты.</a:t>
            </a:r>
          </a:p>
          <a:p>
            <a:r>
              <a:rPr lang="ru-RU" sz="1600" dirty="0" smtClean="0">
                <a:solidFill>
                  <a:schemeClr val="tx1">
                    <a:lumMod val="75000"/>
                  </a:schemeClr>
                </a:solidFill>
              </a:rPr>
              <a:t>Если Ваш ребенок имеет аккаунт на одном из социальных сервисов внимательно изучите, какую информацию помещают его участники в своих профилях и блогах, включая фотографии и видео.</a:t>
            </a:r>
          </a:p>
          <a:p>
            <a:r>
              <a:rPr lang="ru-RU" sz="1600" dirty="0" smtClean="0">
                <a:solidFill>
                  <a:schemeClr val="tx1">
                    <a:lumMod val="75000"/>
                  </a:schemeClr>
                </a:solidFill>
              </a:rPr>
              <a:t>Проверьте, с какими другими сайтами связан социальный сервис Вашего ребенка. Странички Вашего ребенка могут быть безопасными, но могут и содержать ссылки на нежелательные и опасные сайты. Поощряйте Ваших детей сообщать обо всем странном или отталкивающим и не слишком остро реагируйте, когда они это делают (из-за опасения потерять доступ к Интернету дети не говорят родителям о проблемах, а также могут начать использовать Интернет вне дома и школы).</a:t>
            </a:r>
          </a:p>
          <a:p>
            <a:r>
              <a:rPr lang="ru-RU" sz="1600" dirty="0" smtClean="0">
                <a:solidFill>
                  <a:schemeClr val="tx1">
                    <a:lumMod val="75000"/>
                  </a:schemeClr>
                </a:solidFill>
              </a:rPr>
              <a:t>Будьте в курсе сетевой жизни Вашего ребенка. Интересуйтесь, кто их друзья в Интернет так же, как интересуетесь реальными друзьями.</a:t>
            </a:r>
            <a:endParaRPr lang="ru-RU" sz="16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Советы по безопасности работе в общедоступных сетях </a:t>
            </a:r>
            <a:r>
              <a:rPr lang="ru-RU" sz="32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Wi-fi</a:t>
            </a:r>
            <a:r>
              <a:rPr lang="ru-RU" sz="32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:</a:t>
            </a:r>
            <a:endParaRPr lang="ru-RU" sz="3200" dirty="0">
              <a:solidFill>
                <a:schemeClr val="accent5">
                  <a:lumMod val="60000"/>
                  <a:lumOff val="40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chemeClr val="tx1">
                    <a:lumMod val="75000"/>
                  </a:schemeClr>
                </a:solidFill>
              </a:rPr>
              <a:t>1. Не передавай свою личную информацию через общедоступные </a:t>
            </a:r>
            <a:r>
              <a:rPr lang="ru-RU" dirty="0" err="1" smtClean="0">
                <a:solidFill>
                  <a:schemeClr val="tx1">
                    <a:lumMod val="75000"/>
                  </a:schemeClr>
                </a:solidFill>
              </a:rPr>
              <a:t>Wi-Fi</a:t>
            </a:r>
            <a:r>
              <a:rPr lang="ru-RU" dirty="0" smtClean="0">
                <a:solidFill>
                  <a:schemeClr val="tx1">
                    <a:lumMod val="75000"/>
                  </a:schemeClr>
                </a:solidFill>
              </a:rPr>
              <a:t> сети. Работая в них, желательно не вводить пароли доступа, логины и какие-то номера; 2. Используй и обновляй антивирусные программы и брандмауэр. Тем самым ты обезопасишь себя от закачки вируса на твое устройство; 3. При использовании </a:t>
            </a:r>
            <a:r>
              <a:rPr lang="ru-RU" dirty="0" err="1" smtClean="0">
                <a:solidFill>
                  <a:schemeClr val="tx1">
                    <a:lumMod val="75000"/>
                  </a:schemeClr>
                </a:solidFill>
              </a:rPr>
              <a:t>Wi-Fi</a:t>
            </a:r>
            <a:r>
              <a:rPr lang="ru-RU" dirty="0" smtClean="0">
                <a:solidFill>
                  <a:schemeClr val="tx1">
                    <a:lumMod val="75000"/>
                  </a:schemeClr>
                </a:solidFill>
              </a:rPr>
              <a:t> отключи функцию «Общий доступ к файлам и принтерам». Данная функция закрыта по умолчанию, однако некоторые пользователи активируют её для удобства использования в работе или учебе; 4. Не используй публичный WI-FI для передачи личных данных, например для выхода в социальные сети или в электронную почту; 5. Используй только защищенное соединение через HTTPS, а не НТТР, т.е. при наборе </a:t>
            </a:r>
            <a:r>
              <a:rPr lang="ru-RU" dirty="0" err="1" smtClean="0">
                <a:solidFill>
                  <a:schemeClr val="tx1">
                    <a:lumMod val="75000"/>
                  </a:schemeClr>
                </a:solidFill>
              </a:rPr>
              <a:t>веб-адреса</a:t>
            </a:r>
            <a:r>
              <a:rPr lang="ru-RU" dirty="0" smtClean="0">
                <a:solidFill>
                  <a:schemeClr val="tx1">
                    <a:lumMod val="75000"/>
                  </a:schemeClr>
                </a:solidFill>
              </a:rPr>
              <a:t> вводи именно «https://»; 6. В мобильном телефоне отключи функцию «Подключение к </a:t>
            </a:r>
            <a:r>
              <a:rPr lang="ru-RU" dirty="0" err="1" smtClean="0">
                <a:solidFill>
                  <a:schemeClr val="tx1">
                    <a:lumMod val="75000"/>
                  </a:schemeClr>
                </a:solidFill>
              </a:rPr>
              <a:t>Wi-Fi</a:t>
            </a:r>
            <a:r>
              <a:rPr lang="ru-RU" dirty="0" smtClean="0">
                <a:solidFill>
                  <a:schemeClr val="tx1">
                    <a:lumMod val="75000"/>
                  </a:schemeClr>
                </a:solidFill>
              </a:rPr>
              <a:t> автоматически». Не допускай автоматического подключения устройства к сетям </a:t>
            </a:r>
            <a:r>
              <a:rPr lang="ru-RU" dirty="0" err="1" smtClean="0">
                <a:solidFill>
                  <a:schemeClr val="tx1">
                    <a:lumMod val="75000"/>
                  </a:schemeClr>
                </a:solidFill>
              </a:rPr>
              <a:t>Wi-Fi</a:t>
            </a:r>
            <a:r>
              <a:rPr lang="ru-RU" dirty="0" smtClean="0">
                <a:solidFill>
                  <a:schemeClr val="tx1">
                    <a:lumMod val="75000"/>
                  </a:schemeClr>
                </a:solidFill>
              </a:rPr>
              <a:t> без твоего согласия.</a:t>
            </a:r>
            <a:endParaRPr lang="ru-RU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467600" cy="11430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Авторское право:</a:t>
            </a:r>
            <a:endParaRPr lang="ru-RU" sz="3600" dirty="0">
              <a:solidFill>
                <a:schemeClr val="accent5">
                  <a:lumMod val="60000"/>
                  <a:lumOff val="40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algn="just"/>
            <a:r>
              <a:rPr lang="ru-RU" sz="4000" dirty="0" smtClean="0">
                <a:solidFill>
                  <a:schemeClr val="tx1">
                    <a:lumMod val="75000"/>
                  </a:schemeClr>
                </a:solidFill>
              </a:rPr>
              <a:t>Современные школьники, студенты – активные пользователи цифрового пространства. Однако далеко не все знают, что пользование многими возможностями цифрового мира требует соблюдения прав на интеллектуальную собственность. Термин «интеллектуальная собственность» относится к различным творениям человеческого ума, начиная с новых изобретений и знаков, обозначающих собственность на продукты и услуги, и заканчивая книгами, фотографиями, кинофильмами и музыкальными произведениями. Авторские права – это права на интеллектуальную собственность на произведения науки, литературы и искусства. Авторские права выступают в качестве гарантии того, что интеллектуальный/творческий труд автора не будет напрасным, даст ему справедливые возможности заработать на результатах своего труда, получить известность и признание. Никто без разрешения автора не может воспроизводить его произведение, распространять, публично демонстрировать, продавать, импортировать, пускать в прокат, публично исполнять, показывать/исполнять в эфире или размещать в Интернете. Использование «пиратского» программного обеспечения может привести к многим рискам: от потери данных к твоим аккаунтам до блокировки твоего устройства, где установленный не легальная программа. Не стоит также забывать, что существует легальные и бесплатные программы, которые можно найти в сети. </a:t>
            </a:r>
            <a:endParaRPr lang="ru-RU" sz="40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C0C0C0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57</TotalTime>
  <Words>1019</Words>
  <Application>Microsoft Office PowerPoint</Application>
  <PresentationFormat>Экран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Техническая</vt:lpstr>
      <vt:lpstr>Памятка информационной безопасности для молодёжи</vt:lpstr>
      <vt:lpstr>Запрещается:</vt:lpstr>
      <vt:lpstr>Осторожно:</vt:lpstr>
      <vt:lpstr>Можно:</vt:lpstr>
      <vt:lpstr>Основные советы по безопасности в социальных сетях:</vt:lpstr>
      <vt:lpstr>Кибербуллинг или виртуальное издевательство: </vt:lpstr>
      <vt:lpstr>Общие правила для родителей:</vt:lpstr>
      <vt:lpstr>Советы по безопасности работе в общедоступных сетях Wi-fi:</vt:lpstr>
      <vt:lpstr>Авторское право: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Памятка информационной безопасности для студентов</dc:title>
  <dc:creator>Иванова, Терентьева</dc:creator>
  <cp:lastModifiedBy>Image&amp;Matros ®</cp:lastModifiedBy>
  <cp:revision>9</cp:revision>
  <dcterms:created xsi:type="dcterms:W3CDTF">2018-10-16T09:24:02Z</dcterms:created>
  <dcterms:modified xsi:type="dcterms:W3CDTF">2021-02-01T03:06:09Z</dcterms:modified>
</cp:coreProperties>
</file>